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C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137160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E63E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INSYT TEMPLATE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78308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6F4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Report Mock-Up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88036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B8B5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the report before anyone builds it. Fill in the four pages that follow, then share them with whoever is building.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9A97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it:  work through pages 2 to 5 in order.  Dashed boxes are yours to fill in.  Solid boxes are fixed, so every mock-up looks the same.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594360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9A97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insyt.se  ·  Free to use and share  ·  September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Purpose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96112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anything is built. If the first two are vague, the report will be too.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5440680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dash"/>
          </a:ln>
        </p:spPr>
      </p:sp>
      <p:sp>
        <p:nvSpPr>
          <p:cNvPr id="5" name="Text 3"/>
          <p:cNvSpPr txBox="1"/>
          <p:nvPr/>
        </p:nvSpPr>
        <p:spPr>
          <a:xfrm>
            <a:off x="713232" y="1499616"/>
            <a:ext cx="51114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E63E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DECISION DOES THIS SUPPORT?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713232" y="1755648"/>
            <a:ext cx="511149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sentence. If nobody makes a decision from it, it is a reference table, not a report.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40680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dash"/>
          </a:ln>
        </p:spPr>
      </p:sp>
      <p:sp>
        <p:nvSpPr>
          <p:cNvPr id="8" name="Text 6"/>
          <p:cNvSpPr txBox="1"/>
          <p:nvPr/>
        </p:nvSpPr>
        <p:spPr>
          <a:xfrm>
            <a:off x="6336792" y="1499616"/>
            <a:ext cx="51114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E63E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IT FOR?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336792" y="1755648"/>
            <a:ext cx="511149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audience and how often they will look: daily check, weekly review, monthly board pack.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48640" y="2743200"/>
            <a:ext cx="5440680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dash"/>
          </a:ln>
        </p:spPr>
      </p:sp>
      <p:sp>
        <p:nvSpPr>
          <p:cNvPr id="11" name="Text 9"/>
          <p:cNvSpPr txBox="1"/>
          <p:nvPr/>
        </p:nvSpPr>
        <p:spPr>
          <a:xfrm>
            <a:off x="713232" y="2871216"/>
            <a:ext cx="51114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E63E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ACTION FOLLOWS?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713232" y="3127248"/>
            <a:ext cx="511149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should change when the number moves the wrong way, and who does it?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172200" y="2743200"/>
            <a:ext cx="5440680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dash"/>
          </a:ln>
        </p:spPr>
      </p:sp>
      <p:sp>
        <p:nvSpPr>
          <p:cNvPr id="14" name="Text 12"/>
          <p:cNvSpPr txBox="1"/>
          <p:nvPr/>
        </p:nvSpPr>
        <p:spPr>
          <a:xfrm>
            <a:off x="6336792" y="2871216"/>
            <a:ext cx="51114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E63E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WILL IT BE SEEN?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336792" y="3127248"/>
            <a:ext cx="511149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Phone, laptop, printed pack, or a screen on the wall. This decides the layout.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48640" y="4114800"/>
            <a:ext cx="11064240" cy="123444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dash"/>
          </a:ln>
        </p:spPr>
      </p:sp>
      <p:sp>
        <p:nvSpPr>
          <p:cNvPr id="17" name="Text 15"/>
          <p:cNvSpPr txBox="1"/>
          <p:nvPr/>
        </p:nvSpPr>
        <p:spPr>
          <a:xfrm>
            <a:off x="713232" y="4242816"/>
            <a:ext cx="107350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E63E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OUT OF SCOPE?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713232" y="4498848"/>
            <a:ext cx="10735056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this report will not answer, so nobody expects it. This is the line that saves you three rounds of rework.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A97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insyt.se  ·  Report Mock-Up  ·  1. Purpose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Measures and Definitions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96112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row per measure. Agree these with the business before building, not after.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solidFill>
            <a:srgbClr val="EDEAE3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58368" y="1463040"/>
            <a:ext cx="1645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100" kern="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2377440" y="1371600"/>
            <a:ext cx="0" cy="365760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487168" y="1463040"/>
            <a:ext cx="2834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100" kern="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COUNTS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394960" y="1371600"/>
            <a:ext cx="0" cy="365760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504688" y="1463040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100" kern="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CALCULATION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321040" y="1371600"/>
            <a:ext cx="0" cy="365760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430768" y="1463040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100" kern="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9966960" y="1371600"/>
            <a:ext cx="0" cy="365760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076688" y="1463040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spc="100" kern="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48640" y="1737360"/>
            <a:ext cx="110642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377440" y="1737360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394960" y="1737360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21040" y="1737360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966960" y="1737360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58368" y="1911096"/>
            <a:ext cx="1645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2487168" y="1911096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of paid orders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5504688" y="1911096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 of order value, paid only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8430768" y="1911096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system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10076688" y="1911096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548640" y="2304288"/>
            <a:ext cx="110642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377440" y="2304288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394960" y="2304288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321040" y="2304288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66960" y="2304288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48640" y="2871216"/>
            <a:ext cx="110642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377440" y="2871216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394960" y="2871216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321040" y="2871216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966960" y="2871216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8640" y="3438144"/>
            <a:ext cx="110642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2377440" y="3438144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394960" y="3438144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321040" y="3438144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9966960" y="3438144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48640" y="4005072"/>
            <a:ext cx="110642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377440" y="4005072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394960" y="4005072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321040" y="4005072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966960" y="4005072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48640" y="4572000"/>
            <a:ext cx="110642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2377440" y="4572000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394960" y="4572000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321040" y="4572000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966960" y="4572000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48640" y="5138928"/>
            <a:ext cx="1106424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377440" y="5138928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5394960" y="5138928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8321040" y="5138928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966960" y="5138928"/>
            <a:ext cx="0" cy="566928"/>
          </a:xfrm>
          <a:prstGeom prst="line">
            <a:avLst/>
          </a:prstGeom>
          <a:noFill/>
          <a:ln w="12700">
            <a:solidFill>
              <a:srgbClr val="D8D5E0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548640" y="57607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Row one is an example. Delete it and fill in your own.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548640" y="605332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two people define a measure differently, settle it here. Most report disagreements are definition disagreements.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A97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insyt.se  ·  Report Mock-Up  ·  2. Measures and Definitions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The Mock-Up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96112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 your sketched visuals into the dashed areas. The header, filter bar and footer are fixed, so every report looks the same.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566928"/>
          </a:xfrm>
          <a:prstGeom prst="rect">
            <a:avLst/>
          </a:prstGeom>
          <a:solidFill>
            <a:srgbClr val="0B0C1A"/>
          </a:solidFill>
          <a:ln w="12700">
            <a:solidFill>
              <a:srgbClr val="0B0C1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48132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100" kern="0" dirty="0">
                <a:solidFill>
                  <a:srgbClr val="F6F4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REPORT TITLE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7007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B8B5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Audience  ·  Updated daily at 06:00  ·  Source: sales system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10149840" y="1554480"/>
            <a:ext cx="1280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spc="100" kern="0" dirty="0">
                <a:solidFill>
                  <a:srgbClr val="5FD0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LOCKED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548640" y="1938528"/>
            <a:ext cx="11064240" cy="411480"/>
          </a:xfrm>
          <a:prstGeom prst="rect">
            <a:avLst/>
          </a:prstGeom>
          <a:solidFill>
            <a:srgbClr val="EDEAE3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77240" y="2020824"/>
            <a:ext cx="1463040" cy="246888"/>
          </a:xfrm>
          <a:prstGeom prst="roundRect">
            <a:avLst>
              <a:gd name="adj" fmla="val 48148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68680" y="206654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range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468880" y="2020824"/>
            <a:ext cx="1463040" cy="246888"/>
          </a:xfrm>
          <a:prstGeom prst="roundRect">
            <a:avLst>
              <a:gd name="adj" fmla="val 48148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560320" y="206654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160520" y="2020824"/>
            <a:ext cx="1463040" cy="246888"/>
          </a:xfrm>
          <a:prstGeom prst="roundRect">
            <a:avLst>
              <a:gd name="adj" fmla="val 48148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51960" y="206654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5852160" y="2020824"/>
            <a:ext cx="1463040" cy="246888"/>
          </a:xfrm>
          <a:prstGeom prst="roundRect">
            <a:avLst>
              <a:gd name="adj" fmla="val 48148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943600" y="206654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9052560" y="2048256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spc="100" kern="0" dirty="0">
                <a:solidFill>
                  <a:srgbClr val="5FD0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BAR  ·  LOCKED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2487168"/>
            <a:ext cx="2615184" cy="749808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dash"/>
          </a:ln>
        </p:spPr>
      </p:sp>
      <p:sp>
        <p:nvSpPr>
          <p:cNvPr id="19" name="Text 17"/>
          <p:cNvSpPr txBox="1"/>
          <p:nvPr/>
        </p:nvSpPr>
        <p:spPr>
          <a:xfrm>
            <a:off x="713232" y="2615184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E63E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1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13232" y="2871216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Headline figure and its comparison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346704" y="2487168"/>
            <a:ext cx="2615184" cy="749808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dash"/>
          </a:ln>
        </p:spPr>
      </p:sp>
      <p:sp>
        <p:nvSpPr>
          <p:cNvPr id="22" name="Text 20"/>
          <p:cNvSpPr txBox="1"/>
          <p:nvPr/>
        </p:nvSpPr>
        <p:spPr>
          <a:xfrm>
            <a:off x="3511296" y="2615184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E63E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2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3511296" y="2871216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Headline figure and its comparison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144768" y="2487168"/>
            <a:ext cx="2615184" cy="749808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dash"/>
          </a:ln>
        </p:spPr>
      </p:sp>
      <p:sp>
        <p:nvSpPr>
          <p:cNvPr id="25" name="Text 23"/>
          <p:cNvSpPr txBox="1"/>
          <p:nvPr/>
        </p:nvSpPr>
        <p:spPr>
          <a:xfrm>
            <a:off x="6309360" y="2615184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E63E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3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6309360" y="2871216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Headline figure and its comparison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8942832" y="2487168"/>
            <a:ext cx="2615184" cy="749808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dash"/>
          </a:ln>
        </p:spPr>
      </p:sp>
      <p:sp>
        <p:nvSpPr>
          <p:cNvPr id="28" name="Text 26"/>
          <p:cNvSpPr txBox="1"/>
          <p:nvPr/>
        </p:nvSpPr>
        <p:spPr>
          <a:xfrm>
            <a:off x="9107424" y="2615184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E63E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KPI 4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9107424" y="2871216"/>
            <a:ext cx="2286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Headline figure and its comparison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548640" y="3364992"/>
            <a:ext cx="7315200" cy="18288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dash"/>
          </a:ln>
        </p:spPr>
      </p:sp>
      <p:sp>
        <p:nvSpPr>
          <p:cNvPr id="31" name="Text 29"/>
          <p:cNvSpPr txBox="1"/>
          <p:nvPr/>
        </p:nvSpPr>
        <p:spPr>
          <a:xfrm>
            <a:off x="713232" y="3493008"/>
            <a:ext cx="69860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E63E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VISUAL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713232" y="3749040"/>
            <a:ext cx="698601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chart that answers the question. Say which type and what is on each axis.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8101584" y="3364992"/>
            <a:ext cx="3511296" cy="18288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dash"/>
          </a:ln>
        </p:spPr>
      </p:sp>
      <p:sp>
        <p:nvSpPr>
          <p:cNvPr id="34" name="Text 32"/>
          <p:cNvSpPr txBox="1"/>
          <p:nvPr/>
        </p:nvSpPr>
        <p:spPr>
          <a:xfrm>
            <a:off x="8266176" y="3493008"/>
            <a:ext cx="31821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E63E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SUPPORTING VISUAL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8266176" y="3749040"/>
            <a:ext cx="318211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Breakdown or trend that explains the main visual.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548640" y="5321808"/>
            <a:ext cx="7315200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dash"/>
          </a:ln>
        </p:spPr>
      </p:sp>
      <p:sp>
        <p:nvSpPr>
          <p:cNvPr id="37" name="Text 35"/>
          <p:cNvSpPr txBox="1"/>
          <p:nvPr/>
        </p:nvSpPr>
        <p:spPr>
          <a:xfrm>
            <a:off x="713232" y="5449824"/>
            <a:ext cx="69860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E63E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 TABLE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713232" y="5705856"/>
            <a:ext cx="69860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Rows people need to read or export. Name the columns.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8101584" y="5321808"/>
            <a:ext cx="3511296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dash"/>
          </a:ln>
        </p:spPr>
      </p:sp>
      <p:sp>
        <p:nvSpPr>
          <p:cNvPr id="40" name="Text 38"/>
          <p:cNvSpPr txBox="1"/>
          <p:nvPr/>
        </p:nvSpPr>
        <p:spPr>
          <a:xfrm>
            <a:off x="8266176" y="5449824"/>
            <a:ext cx="31821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00" kern="0" dirty="0">
                <a:solidFill>
                  <a:srgbClr val="E63E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1100" dirty="0"/>
          </a:p>
        </p:txBody>
      </p:sp>
      <p:sp>
        <p:nvSpPr>
          <p:cNvPr id="41" name="Text 39"/>
          <p:cNvSpPr txBox="1"/>
          <p:nvPr/>
        </p:nvSpPr>
        <p:spPr>
          <a:xfrm>
            <a:off x="8266176" y="5705856"/>
            <a:ext cx="31821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line saying what the report shows this period.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A97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insyt.se  ·  Report Mock-Up  ·  3. The Mock-Up  ·  Dashed = yours to fill in  ·  Solid = fixed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Before You Hand It Over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96112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checks. Tick each one, then send the mock-up to whoever is building it.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5440680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6459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70432" y="1517904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decision is written down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1170432" y="178308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Anyone reading page one knows what this report is for.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48640" y="2286000"/>
            <a:ext cx="5440680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9808" y="25603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170432" y="2432304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audience is named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1170432" y="269748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"the business". A named team or role.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48640" y="3200400"/>
            <a:ext cx="5440680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49808" y="34747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170432" y="3346704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measure has a definition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1170432" y="361188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Including what it excludes.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48640" y="4114800"/>
            <a:ext cx="5440680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49808" y="43891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170432" y="4261104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measure has a source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1170432" y="452628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someone who owns it.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5029200"/>
            <a:ext cx="5440680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49808" y="53035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1170432" y="5175504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refresh time is agreed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1170432" y="544068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it appears on the report itself.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172200" y="1371600"/>
            <a:ext cx="5440680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373368" y="16459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793992" y="1517904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Filters are the ones people use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6793992" y="178308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to four. Not every field you have.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172200" y="2286000"/>
            <a:ext cx="5440680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373368" y="25603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793992" y="2432304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main visual answers the question</a:t>
            </a:r>
            <a:endParaRPr lang="en-US" sz="1250" dirty="0"/>
          </a:p>
        </p:txBody>
      </p:sp>
      <p:sp>
        <p:nvSpPr>
          <p:cNvPr id="31" name="Text 29"/>
          <p:cNvSpPr txBox="1"/>
          <p:nvPr/>
        </p:nvSpPr>
        <p:spPr>
          <a:xfrm>
            <a:off x="6793992" y="269748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needs explaining, choose a different one.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6172200" y="3200400"/>
            <a:ext cx="5440680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373368" y="34747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793992" y="3346704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 of scope is written down</a:t>
            </a:r>
            <a:endParaRPr lang="en-US" sz="1250" dirty="0"/>
          </a:p>
        </p:txBody>
      </p:sp>
      <p:sp>
        <p:nvSpPr>
          <p:cNvPr id="35" name="Text 33"/>
          <p:cNvSpPr txBox="1"/>
          <p:nvPr/>
        </p:nvSpPr>
        <p:spPr>
          <a:xfrm>
            <a:off x="6793992" y="361188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nobody expects what is not coming.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6172200" y="4114800"/>
            <a:ext cx="5440680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373368" y="43891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6793992" y="4261104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works where it will be read</a:t>
            </a:r>
            <a:endParaRPr lang="en-US" sz="1250" dirty="0"/>
          </a:p>
        </p:txBody>
      </p:sp>
      <p:sp>
        <p:nvSpPr>
          <p:cNvPr id="39" name="Text 37"/>
          <p:cNvSpPr txBox="1"/>
          <p:nvPr/>
        </p:nvSpPr>
        <p:spPr>
          <a:xfrm>
            <a:off x="6793992" y="452628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Phone, print or screen.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6172200" y="5029200"/>
            <a:ext cx="5440680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8D5E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373368" y="53035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875">
            <a:solidFill>
              <a:srgbClr val="E63E82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6793992" y="5175504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715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Someone has reviewed it</a:t>
            </a:r>
            <a:endParaRPr lang="en-US" sz="1250" dirty="0"/>
          </a:p>
        </p:txBody>
      </p:sp>
      <p:sp>
        <p:nvSpPr>
          <p:cNvPr id="43" name="Text 41"/>
          <p:cNvSpPr txBox="1"/>
          <p:nvPr/>
        </p:nvSpPr>
        <p:spPr>
          <a:xfrm>
            <a:off x="6793992" y="5440680"/>
            <a:ext cx="466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4A4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 person who built it.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548640" y="605332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B68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templates and guides at insyt.se/templates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548640" y="6419088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dirty="0">
                <a:solidFill>
                  <a:srgbClr val="9A97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insyt.se  ·  Report Mock-Up  ·  4. Before You Hand It Over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Insyt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Insyt Report Mock-Up Template</dc:title>
  <dc:subject>Plan a report before you build it</dc:subject>
  <dc:creator>Insyt</dc:creator>
  <cp:lastModifiedBy>Insyt</cp:lastModifiedBy>
  <cp:revision>1</cp:revision>
  <dcterms:created xsi:type="dcterms:W3CDTF">2026-09-18T12:35:25Z</dcterms:created>
  <dcterms:modified xsi:type="dcterms:W3CDTF">2026-09-18T12:35:25Z</dcterms:modified>
</cp:coreProperties>
</file>